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1"/>
  </p:notesMasterIdLst>
  <p:sldIdLst>
    <p:sldId id="352" r:id="rId2"/>
    <p:sldId id="421" r:id="rId3"/>
    <p:sldId id="1823" r:id="rId4"/>
    <p:sldId id="1773" r:id="rId5"/>
    <p:sldId id="1759" r:id="rId6"/>
    <p:sldId id="1776" r:id="rId7"/>
    <p:sldId id="1824" r:id="rId8"/>
    <p:sldId id="1777" r:id="rId9"/>
    <p:sldId id="1825" r:id="rId10"/>
    <p:sldId id="1822" r:id="rId11"/>
    <p:sldId id="1778" r:id="rId12"/>
    <p:sldId id="1826" r:id="rId13"/>
    <p:sldId id="1780" r:id="rId14"/>
    <p:sldId id="1760" r:id="rId15"/>
    <p:sldId id="1761" r:id="rId16"/>
    <p:sldId id="1827" r:id="rId17"/>
    <p:sldId id="1828" r:id="rId18"/>
    <p:sldId id="1788" r:id="rId19"/>
    <p:sldId id="1829" r:id="rId20"/>
    <p:sldId id="1781" r:id="rId21"/>
    <p:sldId id="1786" r:id="rId22"/>
    <p:sldId id="1830" r:id="rId23"/>
    <p:sldId id="1831" r:id="rId24"/>
    <p:sldId id="1785" r:id="rId25"/>
    <p:sldId id="1832" r:id="rId26"/>
    <p:sldId id="1791" r:id="rId27"/>
    <p:sldId id="1792" r:id="rId28"/>
    <p:sldId id="1814" r:id="rId29"/>
    <p:sldId id="1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F2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3" d="100"/>
          <a:sy n="63" d="100"/>
        </p:scale>
        <p:origin x="804" y="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6F0C695-B896-43C8-BED8-4AADAF27EE62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2ECD-FC46-4122-9068-C703D5484BBE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8DAA-EE3D-4F95-8100-56305B747802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5302-CAF0-41CB-8C41-BBB781A563F1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7F85-4B9B-4D0C-A517-F66401370C52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1D3-211E-4FFE-9D5B-F79B2C1C68F0}" type="datetime1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88B0-B673-43A0-9BAF-2C14DCB975E8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5340-B2ED-4F2E-BC11-9B41F37CA6DC}" type="datetime1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BFB82-9085-49A7-A936-26B68BA0EACB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9E5A6-25FE-48AA-BC23-1073735FA4AC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B2B360A-FFF8-420E-9ADA-CB7782A5977C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1B043-E79E-4040-957B-E5D488B22133}" type="datetime1">
              <a:rPr lang="en-US" smtClean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    Dr. Noshina Tariq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CC"/>
                </a:solidFill>
                <a:latin typeface="arial" panose="020B0604020202020204" pitchFamily="34" charset="0"/>
              </a:rPr>
              <a:t>National University of Computer and Emerging Sciences</a:t>
            </a:r>
            <a:endParaRPr lang="en-US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501901" y="2430404"/>
            <a:ext cx="7658099" cy="125351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Attention is All you Need (Transformers)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Dr. Noshina Tariq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AI and 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/>
              <a:t>CS-4025: Deep Learning for Perception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9478"/>
            <a:ext cx="954108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2B11B1-06A2-C8BB-B127-0DF2916EB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676400"/>
            <a:ext cx="8001000" cy="381242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9209AF-20B1-9C2D-BC5A-68CC205F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FE970-5269-204F-48A1-F8C02FEE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15317-816D-99C5-80EA-88E0225E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77869B-14ED-7D63-6F67-DDA9A9A3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Transformers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F84077-0AFB-3C88-CAB9-8BBEC4E7A2C5}"/>
              </a:ext>
            </a:extLst>
          </p:cNvPr>
          <p:cNvSpPr txBox="1"/>
          <p:nvPr/>
        </p:nvSpPr>
        <p:spPr>
          <a:xfrm>
            <a:off x="1295400" y="5715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Download Paper: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10BB2-5C74-6152-409E-CF27A2671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113937"/>
            <a:ext cx="1219200" cy="24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07FB5-A518-4822-78B7-D001F8C6A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04" y="4995633"/>
            <a:ext cx="8458200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5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D3859F-C7BC-4BAA-F915-C524CC394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484C7A"/>
                </a:solidFill>
                <a:effectLst/>
                <a:highlight>
                  <a:srgbClr val="FFFFFF"/>
                </a:highlight>
                <a:latin typeface="Inter"/>
              </a:rPr>
              <a:t>It is an 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Inter"/>
              </a:rPr>
              <a:t>attention-layer-based,</a:t>
            </a:r>
            <a:r>
              <a:rPr lang="en-US" b="0" i="0" dirty="0">
                <a:solidFill>
                  <a:srgbClr val="484C7A"/>
                </a:solidFill>
                <a:effectLst/>
                <a:highlight>
                  <a:srgbClr val="FFFFFF"/>
                </a:highlight>
                <a:latin typeface="Inter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Inter"/>
              </a:rPr>
              <a:t>sequence-to-sequence</a:t>
            </a:r>
            <a:r>
              <a:rPr lang="en-US" b="0" i="0" dirty="0">
                <a:solidFill>
                  <a:srgbClr val="484C7A"/>
                </a:solidFill>
                <a:effectLst/>
                <a:highlight>
                  <a:srgbClr val="FFFFFF"/>
                </a:highlight>
                <a:latin typeface="Inter"/>
              </a:rPr>
              <a:t> (“Seq2Seq”) 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ter"/>
              </a:rPr>
              <a:t>encoder-decoder architecture</a:t>
            </a:r>
            <a:r>
              <a:rPr lang="en-US" b="0" i="0" dirty="0">
                <a:solidFill>
                  <a:srgbClr val="484C7A"/>
                </a:solidFill>
                <a:effectLst/>
                <a:highlight>
                  <a:srgbClr val="FFFFFF"/>
                </a:highlight>
                <a:latin typeface="Inter"/>
              </a:rPr>
              <a:t>.</a:t>
            </a:r>
          </a:p>
          <a:p>
            <a:r>
              <a:rPr lang="en-US" dirty="0">
                <a:solidFill>
                  <a:srgbClr val="484C7A"/>
                </a:solidFill>
                <a:highlight>
                  <a:srgbClr val="FFFFFF"/>
                </a:highlight>
                <a:latin typeface="Inter"/>
              </a:rPr>
              <a:t>T</a:t>
            </a:r>
            <a:r>
              <a:rPr lang="en-US" b="0" i="0" dirty="0">
                <a:solidFill>
                  <a:srgbClr val="484C7A"/>
                </a:solidFill>
                <a:effectLst/>
                <a:highlight>
                  <a:srgbClr val="FFFFFF"/>
                </a:highlight>
                <a:latin typeface="Inter"/>
              </a:rPr>
              <a:t>ransformer models have emerged as a groundbreaking approach to various language-related tasks.</a:t>
            </a:r>
          </a:p>
          <a:p>
            <a:r>
              <a:rPr lang="en-US" dirty="0"/>
              <a:t>Some well-known models based on the Transformer architecture:</a:t>
            </a:r>
          </a:p>
          <a:p>
            <a:pPr lvl="1"/>
            <a:r>
              <a:rPr lang="en-US" dirty="0"/>
              <a:t>BERT (Bidirectional Encoder Representations from Transformers):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Google</a:t>
            </a:r>
            <a:endParaRPr lang="en-US" dirty="0"/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GPT (Generative Pre-trained Transformer): OpenAI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T5 (Text-To-Text Transfer Transformer):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Google</a:t>
            </a:r>
          </a:p>
          <a:p>
            <a:pPr lvl="1"/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RoBERTa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(Robustly optimized BERT approach)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:Facebook AI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BART (Bidirectional and Auto-Regressive Transformers)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Facebook AI</a:t>
            </a:r>
          </a:p>
          <a:p>
            <a:pPr lvl="1"/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DistilBERT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Hugging Face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FAA2EB-BE39-ADF0-DB5F-9B9DB488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E8B-9C08-03BC-8877-EBD935D1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8B0BE-531B-CCF2-9EAF-42E29FCC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AC5255-6731-6EB4-BB7C-D6E6BD93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Transformer</a:t>
            </a:r>
          </a:p>
        </p:txBody>
      </p:sp>
    </p:spTree>
    <p:extLst>
      <p:ext uri="{BB962C8B-B14F-4D97-AF65-F5344CB8AC3E}">
        <p14:creationId xmlns:p14="http://schemas.microsoft.com/office/powerpoint/2010/main" val="418000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8C61A0-DB95-08E3-0C5B-6A21F6810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Attention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</a:p>
          <a:p>
            <a:pPr algn="l"/>
            <a:r>
              <a:rPr lang="en-US" i="0" dirty="0">
                <a:effectLst/>
                <a:highlight>
                  <a:srgbClr val="FFFFFF"/>
                </a:highlight>
                <a:latin typeface="-apple-system"/>
              </a:rPr>
              <a:t>It is 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referred to as "</a:t>
            </a:r>
            <a:r>
              <a:rPr lang="en-US" b="1" i="0" dirty="0">
                <a:effectLst/>
                <a:highlight>
                  <a:srgbClr val="FFFFFF"/>
                </a:highlight>
                <a:latin typeface="-apple-system"/>
              </a:rPr>
              <a:t>global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" or "</a:t>
            </a:r>
            <a:r>
              <a:rPr lang="en-US" b="1" i="0" dirty="0">
                <a:effectLst/>
                <a:highlight>
                  <a:srgbClr val="FFFFFF"/>
                </a:highlight>
                <a:latin typeface="-apple-system"/>
              </a:rPr>
              <a:t>soft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" attention 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Attention is a mechanism that allows the model to 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focus on relevant parts of the input sequence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öhne"/>
              </a:rPr>
              <a:t>assigns weights to different elements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the input sequence, indicating their importance or relevance to the 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specific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context or query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These weights are usually computed based on the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similarity between the current input element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and all other elements in the sequence. 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weighted sum of the input elements is calculated based on 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öhne"/>
              </a:rPr>
              <a:t>attention scores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which is used to generate the output.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06DA8-EA76-CC7A-FD7C-A51CA405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29114-2C69-E14B-F67F-F7838702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67F37-3BB1-BCF4-AF2A-A85730A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34FD9A-EC55-0915-AC4F-036ACA0E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Transformer</a:t>
            </a:r>
          </a:p>
        </p:txBody>
      </p:sp>
    </p:spTree>
    <p:extLst>
      <p:ext uri="{BB962C8B-B14F-4D97-AF65-F5344CB8AC3E}">
        <p14:creationId xmlns:p14="http://schemas.microsoft.com/office/powerpoint/2010/main" val="93573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9E8268-4474-5AAC-53DC-554FD82D9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Example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When translating a sentence from one language to another, attention allows the model to focus on 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öhne"/>
              </a:rPr>
              <a:t>different words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the input sentence depending on the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öhne"/>
              </a:rPr>
              <a:t>context and the word being translated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 instance, when translating the English sentence "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cat sat on the mat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 into French, attention might assign higher weights to the words "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öhne"/>
              </a:rPr>
              <a:t>cat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 and "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öhne"/>
              </a:rPr>
              <a:t>mat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 when translating the word "cat" to "chat" and "mat" to "tapis", respectively.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C6CF3-8F20-74DF-63E4-3D9F4127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7D429-32FE-CA5B-54E3-A9FE74B4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E3D3B-284B-4487-A913-9183DA6D0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EF536D-0EDD-6A7D-D7B7-4A5F4EFC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Transformer</a:t>
            </a:r>
          </a:p>
        </p:txBody>
      </p:sp>
    </p:spTree>
    <p:extLst>
      <p:ext uri="{BB962C8B-B14F-4D97-AF65-F5344CB8AC3E}">
        <p14:creationId xmlns:p14="http://schemas.microsoft.com/office/powerpoint/2010/main" val="499893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F01D2C-7B21-7D0A-80DD-16755AD26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Self-attention: </a:t>
            </a:r>
            <a:r>
              <a:rPr lang="en-US" dirty="0"/>
              <a:t>A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lso known as "</a:t>
            </a:r>
            <a:r>
              <a:rPr lang="en-US" b="1" i="0" dirty="0">
                <a:effectLst/>
                <a:highlight>
                  <a:srgbClr val="FFFFFF"/>
                </a:highlight>
                <a:latin typeface="-apple-system"/>
              </a:rPr>
              <a:t>scaled dot-product attention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" </a:t>
            </a:r>
          </a:p>
          <a:p>
            <a:r>
              <a:rPr lang="en-US" dirty="0">
                <a:highlight>
                  <a:srgbClr val="FFFFFF"/>
                </a:highlight>
                <a:latin typeface="-apple-system"/>
              </a:rPr>
              <a:t>It 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is a mechanism where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-apple-system"/>
              </a:rPr>
              <a:t>each element in a sequence computes its attention score with respect to every other element 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in the same sequence, 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</a:rPr>
              <a:t>including itself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. 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It calculates weights for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every word in a sentence 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as they relate to every other word in the sentence, so the model can predict words which are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likely to be used in sequence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. 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The self-attention mechanism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allows each word to attend to every other word in the sequence in parallel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, weighing their importance for the current token. 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Models can “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-apple-system"/>
              </a:rPr>
              <a:t>learn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” the rules of grammar, based on statistical probabilities of how words are typically used in language.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4B90A-C466-25F8-CC59-0B411EFFE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D98A4-4CBC-A789-E615-14CA4170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BFB13-3617-8127-8EB4-50596F5E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D45E8C-676A-537E-80DC-801B0D80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Transformer</a:t>
            </a:r>
          </a:p>
        </p:txBody>
      </p:sp>
    </p:spTree>
    <p:extLst>
      <p:ext uri="{BB962C8B-B14F-4D97-AF65-F5344CB8AC3E}">
        <p14:creationId xmlns:p14="http://schemas.microsoft.com/office/powerpoint/2010/main" val="308191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102E95-F163-EFC3-12D6-21FE3663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neural sequence transduction models have an </a:t>
            </a:r>
            <a:r>
              <a:rPr lang="en-US" dirty="0">
                <a:solidFill>
                  <a:srgbClr val="0070C0"/>
                </a:solidFill>
              </a:rPr>
              <a:t>encoder-decoder </a:t>
            </a:r>
            <a:r>
              <a:rPr lang="en-US" dirty="0"/>
              <a:t>structure </a:t>
            </a:r>
          </a:p>
          <a:p>
            <a:r>
              <a:rPr lang="en-US" dirty="0">
                <a:solidFill>
                  <a:srgbClr val="FF0000"/>
                </a:solidFill>
              </a:rPr>
              <a:t>Encoder</a:t>
            </a:r>
            <a:r>
              <a:rPr lang="en-US" dirty="0"/>
              <a:t> maps an input sequence of symbol representations (x</a:t>
            </a:r>
            <a:r>
              <a:rPr lang="en-US" baseline="-25000" dirty="0"/>
              <a:t>1</a:t>
            </a:r>
            <a:r>
              <a:rPr lang="en-US" dirty="0"/>
              <a:t>, ...,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 to a sequence of continuous representations z = (z1, ..., </a:t>
            </a:r>
            <a:r>
              <a:rPr lang="en-US" dirty="0" err="1"/>
              <a:t>zn</a:t>
            </a:r>
            <a:r>
              <a:rPr lang="en-US" dirty="0"/>
              <a:t>). </a:t>
            </a:r>
          </a:p>
          <a:p>
            <a:r>
              <a:rPr lang="en-US" dirty="0"/>
              <a:t>Given z, the </a:t>
            </a:r>
            <a:r>
              <a:rPr lang="en-US" dirty="0">
                <a:solidFill>
                  <a:srgbClr val="FF0000"/>
                </a:solidFill>
              </a:rPr>
              <a:t>decoder</a:t>
            </a:r>
            <a:r>
              <a:rPr lang="en-US" dirty="0"/>
              <a:t> then generates an output sequence (y1, ..., </a:t>
            </a:r>
            <a:r>
              <a:rPr lang="en-US" dirty="0" err="1"/>
              <a:t>ym</a:t>
            </a:r>
            <a:r>
              <a:rPr lang="en-US" dirty="0"/>
              <a:t>) of symbols one element at a time. </a:t>
            </a:r>
          </a:p>
          <a:p>
            <a:r>
              <a:rPr lang="en-US" dirty="0"/>
              <a:t>At each step the model is </a:t>
            </a:r>
            <a:r>
              <a:rPr lang="en-US" b="1" dirty="0"/>
              <a:t>auto-regressive</a:t>
            </a:r>
            <a:r>
              <a:rPr lang="en-US" dirty="0"/>
              <a:t>, consuming the </a:t>
            </a:r>
            <a:r>
              <a:rPr lang="en-US" dirty="0">
                <a:solidFill>
                  <a:srgbClr val="0F22B1"/>
                </a:solidFill>
              </a:rPr>
              <a:t>previously generated symbols </a:t>
            </a:r>
            <a:r>
              <a:rPr lang="en-US" dirty="0"/>
              <a:t>as additional input when </a:t>
            </a:r>
            <a:r>
              <a:rPr lang="en-US" dirty="0">
                <a:solidFill>
                  <a:srgbClr val="0F22B1"/>
                </a:solidFill>
              </a:rPr>
              <a:t>generating the next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511B0-493F-E628-0A8C-41DF2BF0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864C1-F6C0-57C8-141D-9E38CADE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23ADE-0434-16C7-79BD-C14B7FD3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E75BD4-FF2E-A72C-4452-3D3AE25E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39134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7BA68D-9492-CE5F-1AC0-1594A53DA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105400" cy="45259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“The animal didn't cross the street because </a:t>
            </a:r>
            <a:r>
              <a:rPr lang="en-US" b="1" dirty="0">
                <a:solidFill>
                  <a:srgbClr val="FFC000"/>
                </a:solidFill>
              </a:rPr>
              <a:t>it</a:t>
            </a:r>
            <a:r>
              <a:rPr lang="en-US" dirty="0">
                <a:solidFill>
                  <a:srgbClr val="00B0F0"/>
                </a:solidFill>
              </a:rPr>
              <a:t> was too tired</a:t>
            </a:r>
            <a:r>
              <a:rPr lang="en-US" dirty="0"/>
              <a:t>”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What does “it” in this sentence refer to?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When the model is processing the word “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it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”,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self-attention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 allows it to associate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“it” with “animal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”.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48377-D461-BB7E-3201-8B7C6C97E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BD43C-BA1F-3DF1-D5D1-75BCA7EB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2A7D1-047A-595C-25CE-44305117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A26750-9747-F2F8-EBE3-532E97B2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193F80BD-D821-78A5-813F-5CE9E03B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6" y="1600201"/>
            <a:ext cx="5105400" cy="482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61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B519E8-8230-8DF4-BFB6-FAE246862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715000" cy="4525963"/>
          </a:xfrm>
        </p:spPr>
        <p:txBody>
          <a:bodyPr/>
          <a:lstStyle/>
          <a:p>
            <a:r>
              <a:rPr lang="en-US" dirty="0"/>
              <a:t>The Transformer contains the following component: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Encoder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Decoder</a:t>
            </a:r>
          </a:p>
          <a:p>
            <a:r>
              <a:rPr lang="en-US" dirty="0"/>
              <a:t>Consists of </a:t>
            </a:r>
          </a:p>
          <a:p>
            <a:pPr lvl="1"/>
            <a:r>
              <a:rPr lang="en-US" dirty="0"/>
              <a:t>Stacked self-attention </a:t>
            </a:r>
          </a:p>
          <a:p>
            <a:pPr lvl="1"/>
            <a:r>
              <a:rPr lang="en-US" dirty="0"/>
              <a:t>Fully connected layers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61617-154A-5AB9-CBEE-8A57D471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07791-AA4C-1528-366A-318FB724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17681-6EA0-DCFA-2A14-1DB86CD1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4A62B8B-15A4-5108-4A9D-B43CE137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1"/>
            <a:ext cx="7162800" cy="838200"/>
          </a:xfrm>
        </p:spPr>
        <p:txBody>
          <a:bodyPr/>
          <a:lstStyle/>
          <a:p>
            <a:r>
              <a:rPr lang="en-US" dirty="0"/>
              <a:t>Transformer Model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9E7BA1-B187-886F-2345-800DBE11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69596"/>
            <a:ext cx="4419600" cy="62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6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22F1B-01D4-EA85-8EBD-A962BE0C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E8266-3CFF-12C4-A8BF-10B8A5E9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7E5B-5705-AAEC-00EA-6AE6DC7D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6597AC-EA77-1F35-7AA5-81C224DD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 Architecture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09EB8E-2DDD-E950-FD75-BA73EF4948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68017"/>
            <a:ext cx="7620000" cy="49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0A63C7-E704-DBCF-605F-76DB42F8FE75}"/>
              </a:ext>
            </a:extLst>
          </p:cNvPr>
          <p:cNvSpPr txBox="1"/>
          <p:nvPr/>
        </p:nvSpPr>
        <p:spPr>
          <a:xfrm>
            <a:off x="9220200" y="604934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404259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ECCA4E-FD29-A041-37A3-CC5E0476A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8D5A9-FAF3-C9A7-6F19-8BD2A4A8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DE83C-9F43-CC8A-C0C9-63ED78C5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E0F2F-786A-FE0A-2794-C80B7D5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A130F4-B4E3-A7F4-6791-21EE35A7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81736-1C1F-CD6E-BF87-6B2011D9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00175"/>
            <a:ext cx="11371151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dirty="0">
                <a:solidFill>
                  <a:srgbClr val="00B050"/>
                </a:solidFill>
                <a:ea typeface="SimSun" panose="02010600030101010101" pitchFamily="2" charset="-122"/>
              </a:rPr>
              <a:t>Attention is All you Need (Transformers)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6FA12-85FC-4DA8-9EB1-A72A2D40BF5B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4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EE0BE-B13E-FF16-EADA-541D840DC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Input embeddings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: </a:t>
            </a:r>
          </a:p>
          <a:p>
            <a:pPr fontAlgn="base"/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Input embedding refers to the process of </a:t>
            </a:r>
            <a:r>
              <a:rPr lang="en-US" b="0" i="0" dirty="0">
                <a:solidFill>
                  <a:srgbClr val="0099CC"/>
                </a:solidFill>
                <a:effectLst/>
                <a:highlight>
                  <a:srgbClr val="FFFFFF"/>
                </a:highlight>
                <a:latin typeface="inherit"/>
              </a:rPr>
              <a:t>converting raw input data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, such as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inherit"/>
              </a:rPr>
              <a:t>words or tokens 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in a sequence, into 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inherit"/>
              </a:rPr>
              <a:t>numerical representations 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called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embeddings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. </a:t>
            </a:r>
          </a:p>
          <a:p>
            <a:pPr lvl="1" fontAlgn="base"/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Dense vector representations</a:t>
            </a:r>
          </a:p>
          <a:p>
            <a:pPr lvl="1" fontAlgn="base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Continuous-valued vectors</a:t>
            </a:r>
          </a:p>
          <a:p>
            <a:pPr lvl="1" fontAlgn="base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Typically of fixed length and are represented by floating-point numbers</a:t>
            </a:r>
            <a:endParaRPr lang="en-US" b="0" i="0" dirty="0">
              <a:solidFill>
                <a:srgbClr val="161616"/>
              </a:solidFill>
              <a:effectLst/>
              <a:highlight>
                <a:srgbClr val="FFFFFF"/>
              </a:highlight>
              <a:latin typeface="inherit"/>
            </a:endParaRPr>
          </a:p>
          <a:p>
            <a:pPr fontAlgn="base"/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So that can be processed by a machine learning model. </a:t>
            </a:r>
          </a:p>
          <a:p>
            <a:pPr fontAlgn="base"/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Help capture the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inherit"/>
              </a:rPr>
              <a:t>semantic meaning of the tokens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 in the input sequence. </a:t>
            </a:r>
            <a:r>
              <a:rPr lang="en-US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inherit"/>
              </a:rPr>
              <a:t>Why?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 </a:t>
            </a:r>
          </a:p>
          <a:p>
            <a:pPr fontAlgn="base"/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These embeddings can be learned during training or obtained from pre-trained word embeddings.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C3428-5964-8694-EF74-A4C330B1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A2A1E-9838-401E-CB32-DEF042EF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76AE4-049F-2503-2AEF-BAD9E1CE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B9DB96-C29A-60C2-3650-96498CC7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29572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9BEC8E-60D5-FA22-8E48-88636D27C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Input embeddings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: 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Various techniques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can be employed to efficiently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capture the semantic meaning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of tokens in the input sequence.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Some State-of-the-art methods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Learned Word Embeddings: </a:t>
            </a:r>
            <a:r>
              <a:rPr 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Train a neural network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Pre-trained Word Embeddings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Models like Word2Vec,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GloVe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and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FastText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provide pre-trained word embeddings trained on large text corpora.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Contextual Word Embeddings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Employee models like 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ELMo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(Embeddings from Language Models) and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BERT</a:t>
            </a:r>
          </a:p>
          <a:p>
            <a:pPr lvl="1"/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öhne"/>
              </a:rPr>
              <a:t>Fine-tuning large pre-trained language models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 downstream tasks or by extracting features from the hidden layers of these models..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B461E-F397-5474-336D-FA7264BA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03073-CA08-67B0-E028-7103AC48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92A3E-1693-5A99-3239-58CDCD46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FB32BF-E0B7-4D0D-2A5E-762D8025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26246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54DB5-50BB-654A-87C3-DFE057C8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B32A9-15B5-7859-8CF8-5D7811F03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48563-8469-90BE-F60E-E2E3FAD9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B58B9B-AF1E-3FC3-C1A8-E9CA38B6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 Architecture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B83E0BD-08C7-0B10-CCC2-7B3033032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51" y="1600200"/>
            <a:ext cx="1073229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349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100FAB-649B-F376-B63A-11C16E8BB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</a:t>
            </a:r>
          </a:p>
          <a:p>
            <a:r>
              <a:rPr lang="en-US" dirty="0"/>
              <a:t>Rows: </a:t>
            </a:r>
            <a:r>
              <a:rPr lang="en-US" dirty="0">
                <a:solidFill>
                  <a:srgbClr val="FF0000"/>
                </a:solidFill>
              </a:rPr>
              <a:t>Sequence Length</a:t>
            </a:r>
          </a:p>
          <a:p>
            <a:r>
              <a:rPr lang="en-US" dirty="0"/>
              <a:t>Columns: Word Embeddings for each word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AD76F-982E-6E04-0CF4-C1D0B73B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ADE01-FF74-005F-DC4A-5152B4F1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9C631-D27B-6FD6-12B2-4562553B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5BF20A-1A31-C55C-8C27-AAA3AFBC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2FDDAC-4528-43DB-0F7B-2D9D7381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66" y="3391678"/>
            <a:ext cx="6481534" cy="26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5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EE0BE-B13E-FF16-EADA-541D840DC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Positional encoding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: </a:t>
            </a:r>
          </a:p>
          <a:p>
            <a:pPr fontAlgn="base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Transformer has </a:t>
            </a:r>
            <a:r>
              <a:rPr lang="en-US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no recurrence and no convolution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but the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order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of tokens is required.</a:t>
            </a:r>
          </a:p>
          <a:p>
            <a:pPr fontAlgn="base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Positional encoding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incorporates the location or positional information of tokens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 the input sequence. </a:t>
            </a:r>
          </a:p>
          <a:p>
            <a:pPr fontAlgn="base"/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/>
              </a:rPr>
              <a:t>Each position is assigned a </a:t>
            </a:r>
            <a:r>
              <a:rPr lang="en-US" b="0" i="0" dirty="0">
                <a:solidFill>
                  <a:srgbClr val="0F22B1"/>
                </a:solidFill>
                <a:effectLst/>
                <a:highlight>
                  <a:srgbClr val="FFFFFF"/>
                </a:highlight>
                <a:latin typeface="Helvetica Neue"/>
              </a:rPr>
              <a:t>unique representation</a:t>
            </a:r>
            <a:endParaRPr lang="en-US" b="0" i="0" dirty="0">
              <a:solidFill>
                <a:srgbClr val="0F22B1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fontAlgn="base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 provides the model with information about the token's position within the sequence.</a:t>
            </a:r>
          </a:p>
          <a:p>
            <a:pPr fontAlgn="base"/>
            <a:r>
              <a:rPr lang="en-US" dirty="0"/>
              <a:t>The positional encodings have the </a:t>
            </a:r>
            <a:r>
              <a:rPr lang="en-US" dirty="0">
                <a:solidFill>
                  <a:srgbClr val="FFC000"/>
                </a:solidFill>
              </a:rPr>
              <a:t>same dimension </a:t>
            </a:r>
            <a:r>
              <a:rPr lang="en-US" dirty="0" err="1">
                <a:solidFill>
                  <a:srgbClr val="FFC000"/>
                </a:solidFill>
              </a:rPr>
              <a:t>d</a:t>
            </a:r>
            <a:r>
              <a:rPr lang="en-US" baseline="-25000" dirty="0" err="1">
                <a:solidFill>
                  <a:srgbClr val="FFC000"/>
                </a:solidFill>
              </a:rPr>
              <a:t>model</a:t>
            </a:r>
            <a:r>
              <a:rPr lang="en-US" dirty="0"/>
              <a:t> as the input embeddings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C3428-5964-8694-EF74-A4C330B1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A2A1E-9838-401E-CB32-DEF042EF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76AE4-049F-2503-2AEF-BAD9E1CE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B9DB96-C29A-60C2-3650-96498CC7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39104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0AD789-671D-3507-E139-B94CF0EA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52999"/>
          </a:xfrm>
        </p:spPr>
        <p:txBody>
          <a:bodyPr>
            <a:normAutofit fontScale="92500"/>
          </a:bodyPr>
          <a:lstStyle/>
          <a:p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Positional encoding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inherit"/>
              </a:rPr>
              <a:t>: </a:t>
            </a:r>
          </a:p>
          <a:p>
            <a:r>
              <a:rPr lang="en-US" dirty="0"/>
              <a:t>There are many choices of positional encodings, learned and fixed.</a:t>
            </a:r>
          </a:p>
          <a:p>
            <a:r>
              <a:rPr lang="en-US" dirty="0"/>
              <a:t>Transformer paper used </a:t>
            </a:r>
            <a:r>
              <a:rPr lang="en-US" dirty="0">
                <a:solidFill>
                  <a:srgbClr val="FF0000"/>
                </a:solidFill>
              </a:rPr>
              <a:t>sine and cosine functions</a:t>
            </a:r>
            <a:r>
              <a:rPr lang="en-US" dirty="0"/>
              <a:t> of different frequencies: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where </a:t>
            </a:r>
            <a:r>
              <a:rPr lang="en-US" b="1" i="1" dirty="0"/>
              <a:t>pos</a:t>
            </a:r>
            <a:r>
              <a:rPr lang="en-US" dirty="0"/>
              <a:t> is the position and </a:t>
            </a:r>
            <a:r>
              <a:rPr lang="en-US" i="1" dirty="0" err="1"/>
              <a:t>i</a:t>
            </a:r>
            <a:r>
              <a:rPr lang="en-US" dirty="0"/>
              <a:t> is the dimension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25B0E-8C6F-3861-02DF-8D05272F0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0D8F2-77AD-F322-0EC5-8E73D761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11C7A-3A9A-B6D8-F11D-9A7F8758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AC31F0-23A1-5C2E-DEDB-6630B8F8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36C1B-3730-CF33-BDC8-77D7D21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971800"/>
            <a:ext cx="5161079" cy="26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5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3CDC4A-CDC0-A659-1BE1-29412B9C3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936AF4-3B45-18D5-9C4C-9A2C7FC8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F6ACD-A66B-C046-7F49-ED1F623B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BBF06-DFF9-1B65-8BC7-B432253E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D44BE0-05A0-1FF8-4D27-F35D232B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 Architecture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FC29C4-5A0D-9D0C-94F3-2EA1639D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60537"/>
            <a:ext cx="8153400" cy="433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BA323-1D49-5DD6-F7FC-E64D40238EDD}"/>
              </a:ext>
            </a:extLst>
          </p:cNvPr>
          <p:cNvSpPr txBox="1"/>
          <p:nvPr/>
        </p:nvSpPr>
        <p:spPr>
          <a:xfrm>
            <a:off x="8991600" y="6145530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machinelearningmastery.com</a:t>
            </a:r>
          </a:p>
        </p:txBody>
      </p:sp>
    </p:spTree>
    <p:extLst>
      <p:ext uri="{BB962C8B-B14F-4D97-AF65-F5344CB8AC3E}">
        <p14:creationId xmlns:p14="http://schemas.microsoft.com/office/powerpoint/2010/main" val="3450479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5C512-C51D-17C2-8C46-6C6B9E66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EA468-25CA-9A63-E2C2-6F958449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197BE-E179-FD06-CE8E-EF44BB51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EAB621-6F4B-B90E-FB9C-CAF9FFD4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0F517-6359-B365-A7AC-510F90CA329C}"/>
              </a:ext>
            </a:extLst>
          </p:cNvPr>
          <p:cNvSpPr txBox="1"/>
          <p:nvPr/>
        </p:nvSpPr>
        <p:spPr>
          <a:xfrm>
            <a:off x="10363200" y="6145530"/>
            <a:ext cx="195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medium.com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F527A4-40C3-C485-37A3-8C2024E93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A209D7D-4316-A979-8970-1F547E1F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40" y="2320281"/>
            <a:ext cx="6780460" cy="286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19BA96-F1E1-1DF1-D43E-95934F626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276600"/>
            <a:ext cx="3552377" cy="8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0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E51F4-5D3B-58B4-9E00-DF19F7E5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46C26-A2A2-BFE0-EE52-4F59C56A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B91A2-5E26-C2FC-DBE1-B7756BE0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AFEEAB-1319-0B82-89B3-7F1FDA4D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3FAAAF-F5A6-7B87-D430-9481FDAB7C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44" y="1508124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6988F-5B30-5EA9-B5A1-B426ABECF8D0}"/>
              </a:ext>
            </a:extLst>
          </p:cNvPr>
          <p:cNvSpPr txBox="1"/>
          <p:nvPr/>
        </p:nvSpPr>
        <p:spPr>
          <a:xfrm>
            <a:off x="9677400" y="6172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https://medium.com/</a:t>
            </a:r>
          </a:p>
        </p:txBody>
      </p:sp>
    </p:spTree>
    <p:extLst>
      <p:ext uri="{BB962C8B-B14F-4D97-AF65-F5344CB8AC3E}">
        <p14:creationId xmlns:p14="http://schemas.microsoft.com/office/powerpoint/2010/main" val="1284239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C232-B888-0EB2-61B2-BEB4A983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C1AA-A3FB-9995-AC6E-943FF959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62930-1E6D-DB8B-BF0D-190341163676}"/>
              </a:ext>
            </a:extLst>
          </p:cNvPr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C136B-6D9E-DD01-551C-E8A7BE12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4BC09-5E7A-E3EF-EDF4-FBE56520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5018-80DF-40BE-B28F-6F6D69069508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D263B-13BE-7E81-C490-6BF84DA2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0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09F46B-0674-C9FB-36D2-82AE6C8E4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Sequence transduction models </a:t>
            </a:r>
            <a:r>
              <a:rPr lang="en-US" dirty="0"/>
              <a:t>are based on complex </a:t>
            </a:r>
            <a:r>
              <a:rPr lang="en-US" dirty="0">
                <a:solidFill>
                  <a:srgbClr val="00B0F0"/>
                </a:solidFill>
              </a:rPr>
              <a:t>recurrent or convolutional neural networks </a:t>
            </a:r>
          </a:p>
          <a:p>
            <a:pPr lvl="1"/>
            <a:r>
              <a:rPr lang="en-US" dirty="0"/>
              <a:t>An encoder and a decoder. </a:t>
            </a:r>
          </a:p>
          <a:p>
            <a:r>
              <a:rPr lang="en-US" dirty="0"/>
              <a:t>However, the model called </a:t>
            </a:r>
            <a:r>
              <a:rPr lang="en-US" b="1" dirty="0"/>
              <a:t>Transformer</a:t>
            </a:r>
            <a:r>
              <a:rPr lang="en-US" dirty="0"/>
              <a:t>, is based solely on </a:t>
            </a:r>
            <a:r>
              <a:rPr lang="en-US" dirty="0">
                <a:solidFill>
                  <a:srgbClr val="00B0F0"/>
                </a:solidFill>
              </a:rPr>
              <a:t>attention mechanisms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 need for </a:t>
            </a:r>
            <a:r>
              <a:rPr lang="en-US" b="1" dirty="0">
                <a:solidFill>
                  <a:srgbClr val="FFC000"/>
                </a:solidFill>
              </a:rPr>
              <a:t>recurrence and convolutions </a:t>
            </a:r>
            <a:r>
              <a:rPr lang="en-US" dirty="0"/>
              <a:t>entirely. </a:t>
            </a:r>
          </a:p>
          <a:p>
            <a:r>
              <a:rPr lang="en-US" dirty="0"/>
              <a:t>Transformer-based models are </a:t>
            </a:r>
            <a:r>
              <a:rPr lang="en-US" dirty="0">
                <a:solidFill>
                  <a:srgbClr val="FF0000"/>
                </a:solidFill>
              </a:rPr>
              <a:t>superior in quality </a:t>
            </a:r>
            <a:r>
              <a:rPr lang="en-US" dirty="0"/>
              <a:t>and can process in a more </a:t>
            </a:r>
            <a:r>
              <a:rPr lang="en-US" dirty="0">
                <a:solidFill>
                  <a:srgbClr val="FF0000"/>
                </a:solidFill>
              </a:rPr>
              <a:t>parallel way</a:t>
            </a:r>
          </a:p>
          <a:p>
            <a:r>
              <a:rPr lang="en-US" dirty="0"/>
              <a:t>Require </a:t>
            </a:r>
            <a:r>
              <a:rPr lang="en-US" dirty="0">
                <a:solidFill>
                  <a:srgbClr val="00B050"/>
                </a:solidFill>
              </a:rPr>
              <a:t>less training </a:t>
            </a:r>
            <a:r>
              <a:rPr lang="en-US" dirty="0"/>
              <a:t>time.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2AF86-635C-7FED-0C15-7FA89218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A725A-C3A9-02E0-8591-877D4A9F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D7FE9-825D-33C5-2841-DCF3216C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3C1848-9F3E-7C4E-BCB1-61404F0F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3755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D94B51-181E-16D1-2E45-5D07C03AB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transduction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6DB6D-6AC3-F4BA-A1A4-8EA275AB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9442A-BC38-D28D-119C-8EA61F84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8E09-1A4F-8A0C-238C-F2028C57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74400F-915F-07C6-580A-C25C7CF4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08D5FE-BAB5-9ED2-99C9-154B5262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928"/>
            <a:ext cx="9578650" cy="3786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E87A5-0D43-6F90-CCC8-A7010991D9A2}"/>
              </a:ext>
            </a:extLst>
          </p:cNvPr>
          <p:cNvSpPr txBox="1"/>
          <p:nvPr/>
        </p:nvSpPr>
        <p:spPr>
          <a:xfrm>
            <a:off x="8458200" y="613099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https://www.analyticsvidhya.com/</a:t>
            </a:r>
          </a:p>
        </p:txBody>
      </p:sp>
    </p:spTree>
    <p:extLst>
      <p:ext uri="{BB962C8B-B14F-4D97-AF65-F5344CB8AC3E}">
        <p14:creationId xmlns:p14="http://schemas.microsoft.com/office/powerpoint/2010/main" val="290986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CD706E-98CB-9511-3DD6-2C80D4AD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of the art models for Sequence modeling and transduction problems :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Recurrent neural networks, long short-term memory and gated recurrent neural networks </a:t>
            </a:r>
          </a:p>
          <a:p>
            <a:pPr lvl="1"/>
            <a:r>
              <a:rPr lang="en-US" dirty="0"/>
              <a:t>Example: Language modeling and machine translation</a:t>
            </a:r>
          </a:p>
          <a:p>
            <a:r>
              <a:rPr lang="en-US" dirty="0"/>
              <a:t>Can we expand boundaries of recurrent language models and encoder-decoder architectures?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98ED6-89A1-447F-D52B-77844B84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D4E64-B589-0367-A180-2447211A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08B843-3893-14FE-B112-E1E7CDC95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8AC510-2F36-48BD-8D6A-04124FB0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569C8F-2100-BF67-616E-C44C48348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792047"/>
            <a:ext cx="5461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4BBB2-D975-0373-AC83-3E3B7CF2CBF6}"/>
              </a:ext>
            </a:extLst>
          </p:cNvPr>
          <p:cNvSpPr txBox="1"/>
          <p:nvPr/>
        </p:nvSpPr>
        <p:spPr>
          <a:xfrm>
            <a:off x="9144000" y="6172817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420895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1E5675-762F-191C-CDED-78E7EEEC7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</a:t>
            </a:r>
            <a:r>
              <a:rPr lang="en-US" dirty="0">
                <a:solidFill>
                  <a:srgbClr val="FFC000"/>
                </a:solidFill>
              </a:rPr>
              <a:t>sequence transduction problems</a:t>
            </a:r>
            <a:r>
              <a:rPr lang="en-US" dirty="0"/>
              <a:t>:</a:t>
            </a:r>
          </a:p>
          <a:p>
            <a:r>
              <a:rPr lang="en-US" dirty="0"/>
              <a:t>1. Machine Translation</a:t>
            </a:r>
          </a:p>
          <a:p>
            <a:r>
              <a:rPr lang="en-US" dirty="0"/>
              <a:t>2. Speech Recognition</a:t>
            </a:r>
          </a:p>
          <a:p>
            <a:r>
              <a:rPr lang="en-US" dirty="0"/>
              <a:t>3. Speech Synthesis (Text-to-Speech)</a:t>
            </a:r>
          </a:p>
          <a:p>
            <a:r>
              <a:rPr lang="en-US" dirty="0"/>
              <a:t>4. Video Captioning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D13C9-0260-074A-78BB-5B991D7B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49C9A-93CB-BCD5-D815-C2464FAE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990A5-E5E3-6A90-F77D-CD1D5688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73E2C4-F337-0C2F-F9A5-6FCD5ED4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015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AAB03D-1E54-DEFA-3039-819A50AD5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Recurrent models typically take </a:t>
            </a:r>
            <a:r>
              <a:rPr lang="en-US" dirty="0">
                <a:solidFill>
                  <a:srgbClr val="FF0000"/>
                </a:solidFill>
              </a:rPr>
              <a:t>input in sequence and generate output sequences</a:t>
            </a:r>
            <a:r>
              <a:rPr lang="en-US" dirty="0"/>
              <a:t>. </a:t>
            </a:r>
          </a:p>
          <a:p>
            <a:r>
              <a:rPr lang="en-US" dirty="0"/>
              <a:t>Generate a sequence of </a:t>
            </a:r>
            <a:r>
              <a:rPr lang="en-US" dirty="0">
                <a:solidFill>
                  <a:srgbClr val="FFC000"/>
                </a:solidFill>
              </a:rPr>
              <a:t>hidden states </a:t>
            </a:r>
            <a:r>
              <a:rPr lang="en-US" dirty="0" err="1">
                <a:solidFill>
                  <a:srgbClr val="FFC000"/>
                </a:solidFill>
              </a:rPr>
              <a:t>h</a:t>
            </a:r>
            <a:r>
              <a:rPr lang="en-US" baseline="-25000" dirty="0" err="1">
                <a:solidFill>
                  <a:srgbClr val="FFC000"/>
                </a:solidFill>
              </a:rPr>
              <a:t>t</a:t>
            </a:r>
            <a:r>
              <a:rPr lang="en-US" dirty="0">
                <a:solidFill>
                  <a:srgbClr val="FFC000"/>
                </a:solidFill>
              </a:rPr>
              <a:t>, as a function of the previous hidden state h</a:t>
            </a:r>
            <a:r>
              <a:rPr lang="en-US" baseline="-25000" dirty="0">
                <a:solidFill>
                  <a:srgbClr val="FFC000"/>
                </a:solidFill>
              </a:rPr>
              <a:t>t−1 </a:t>
            </a:r>
            <a:r>
              <a:rPr lang="en-US" dirty="0">
                <a:solidFill>
                  <a:srgbClr val="FFC000"/>
                </a:solidFill>
              </a:rPr>
              <a:t>and the input for position t</a:t>
            </a:r>
            <a:r>
              <a:rPr lang="en-US" dirty="0"/>
              <a:t>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3F8909-AAAD-45EC-D1AA-43E1BA2A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F6B2A-690D-A9D9-F4B5-A3A3FF62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97863-435A-B886-065C-F345F006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0D44EB-A1E9-6D30-AF94-1FEC5BCD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050" name="Picture 2" descr="RNN for Machine Translation">
            <a:extLst>
              <a:ext uri="{FF2B5EF4-FFF2-40B4-BE49-F238E27FC236}">
                <a16:creationId xmlns:a16="http://schemas.microsoft.com/office/drawing/2014/main" id="{EE057189-8192-4DBD-7B92-BC03BEE3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81400"/>
            <a:ext cx="5335640" cy="290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368BE-0B9D-88F2-941C-ED9D45898D64}"/>
              </a:ext>
            </a:extLst>
          </p:cNvPr>
          <p:cNvSpPr txBox="1"/>
          <p:nvPr/>
        </p:nvSpPr>
        <p:spPr>
          <a:xfrm>
            <a:off x="8636000" y="607881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Stanford lectures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: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CS224d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0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D4B2A4-FEEC-A092-C85A-555663FD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nature </a:t>
            </a:r>
            <a:r>
              <a:rPr lang="en-US" dirty="0">
                <a:solidFill>
                  <a:srgbClr val="FF0000"/>
                </a:solidFill>
              </a:rPr>
              <a:t>prohibits parallelization </a:t>
            </a:r>
            <a:r>
              <a:rPr lang="en-US" dirty="0"/>
              <a:t>within training examples</a:t>
            </a:r>
          </a:p>
          <a:p>
            <a:pPr lvl="1"/>
            <a:r>
              <a:rPr lang="en-US" dirty="0"/>
              <a:t>Critical at </a:t>
            </a:r>
            <a:r>
              <a:rPr lang="en-US" dirty="0">
                <a:solidFill>
                  <a:srgbClr val="FFC000"/>
                </a:solidFill>
              </a:rPr>
              <a:t>longer sequence lengths and memory constraints </a:t>
            </a:r>
            <a:r>
              <a:rPr lang="en-US" dirty="0"/>
              <a:t>limit batching across examples. </a:t>
            </a:r>
          </a:p>
          <a:p>
            <a:r>
              <a:rPr lang="en-US" dirty="0"/>
              <a:t>More difficult to learn </a:t>
            </a:r>
            <a:r>
              <a:rPr lang="en-US" dirty="0">
                <a:solidFill>
                  <a:srgbClr val="00B0F0"/>
                </a:solidFill>
              </a:rPr>
              <a:t>longer dependencies </a:t>
            </a:r>
            <a:r>
              <a:rPr lang="en-US" dirty="0"/>
              <a:t>between inputs.</a:t>
            </a:r>
          </a:p>
          <a:p>
            <a:r>
              <a:rPr lang="en-US" dirty="0"/>
              <a:t>Some suggested improvements for computational efficiency: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Factorization tricks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Conditional computation </a:t>
            </a:r>
          </a:p>
          <a:p>
            <a:r>
              <a:rPr lang="en-US" dirty="0"/>
              <a:t>Still constraint of </a:t>
            </a:r>
            <a:r>
              <a:rPr lang="en-US" dirty="0">
                <a:solidFill>
                  <a:srgbClr val="FFC000"/>
                </a:solidFill>
              </a:rPr>
              <a:t>sequential computation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   remains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85C11-D6C7-2C6C-5A24-2D46F47E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6C03B-D46D-D546-1991-0946A797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C8E8D-45F3-D4E0-8FCD-E595A14B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00812C-74D0-725E-202D-B8CB4B42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5116D-3A63-388F-D313-7B31EB60F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126244"/>
            <a:ext cx="4457700" cy="196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2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27DE72-9102-67FB-EE80-8DC3E1C7C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transformer model is a </a:t>
            </a:r>
            <a:r>
              <a:rPr lang="en-US" dirty="0">
                <a:solidFill>
                  <a:srgbClr val="FFC000"/>
                </a:solidFill>
              </a:rPr>
              <a:t>type of deep learning model </a:t>
            </a:r>
            <a:r>
              <a:rPr lang="en-US" dirty="0"/>
              <a:t>that was introduced in 2017. </a:t>
            </a:r>
          </a:p>
          <a:p>
            <a:r>
              <a:rPr lang="en-US" dirty="0"/>
              <a:t>These models have become fundamental in natural language processing (NLP).</a:t>
            </a:r>
          </a:p>
          <a:p>
            <a:r>
              <a:rPr lang="en-US" dirty="0"/>
              <a:t>Proposed in 2017 in a paper titled: "</a:t>
            </a:r>
            <a:r>
              <a:rPr lang="en-US" b="1" dirty="0"/>
              <a:t>Attention is All You Need</a:t>
            </a:r>
            <a:r>
              <a:rPr lang="en-US" dirty="0"/>
              <a:t>" by team at </a:t>
            </a:r>
            <a:r>
              <a:rPr lang="en-US" dirty="0">
                <a:solidFill>
                  <a:srgbClr val="FF0000"/>
                </a:solidFill>
              </a:rPr>
              <a:t>Google Brain</a:t>
            </a:r>
            <a:r>
              <a:rPr lang="en-US" dirty="0"/>
              <a:t>, and the </a:t>
            </a:r>
            <a:r>
              <a:rPr lang="en-US" dirty="0">
                <a:solidFill>
                  <a:srgbClr val="FF0000"/>
                </a:solidFill>
              </a:rPr>
              <a:t>University of Toronto</a:t>
            </a:r>
            <a:r>
              <a:rPr lang="en-US" dirty="0"/>
              <a:t>.</a:t>
            </a:r>
          </a:p>
          <a:p>
            <a:r>
              <a:rPr lang="en-US" dirty="0"/>
              <a:t>Transformer is the first transduction model relying entirely on </a:t>
            </a:r>
            <a:r>
              <a:rPr lang="en-US" dirty="0">
                <a:solidFill>
                  <a:srgbClr val="FF0000"/>
                </a:solidFill>
              </a:rPr>
              <a:t>self-attention</a:t>
            </a:r>
            <a:r>
              <a:rPr lang="en-US" dirty="0"/>
              <a:t> to compute representations of its input and output without using </a:t>
            </a:r>
            <a:r>
              <a:rPr lang="en-US" dirty="0">
                <a:solidFill>
                  <a:srgbClr val="00B0F0"/>
                </a:solidFill>
              </a:rPr>
              <a:t>RNNs or convolution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AD3DA-828B-184A-1586-9FBE1080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B54BC-881D-6F3B-8C4B-EDE18AFB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371EE-7A4D-5902-C914-B4B345F1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245688-0FD2-B620-5DEE-97B3D9CE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Transformer</a:t>
            </a:r>
          </a:p>
        </p:txBody>
      </p:sp>
    </p:spTree>
    <p:extLst>
      <p:ext uri="{BB962C8B-B14F-4D97-AF65-F5344CB8AC3E}">
        <p14:creationId xmlns:p14="http://schemas.microsoft.com/office/powerpoint/2010/main" val="23094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41661</TotalTime>
  <Words>1492</Words>
  <Application>Microsoft Office PowerPoint</Application>
  <PresentationFormat>Widescreen</PresentationFormat>
  <Paragraphs>230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SimSun</vt:lpstr>
      <vt:lpstr>-apple-system</vt:lpstr>
      <vt:lpstr>Arial</vt:lpstr>
      <vt:lpstr>Arial</vt:lpstr>
      <vt:lpstr>Calibri</vt:lpstr>
      <vt:lpstr>Helvetica</vt:lpstr>
      <vt:lpstr>Helvetica Neue</vt:lpstr>
      <vt:lpstr>inherit</vt:lpstr>
      <vt:lpstr>Inter</vt:lpstr>
      <vt:lpstr>open sans</vt:lpstr>
      <vt:lpstr>Söhne</vt:lpstr>
      <vt:lpstr>Wingdings</vt:lpstr>
      <vt:lpstr>Office Theme</vt:lpstr>
      <vt:lpstr>PowerPoint Presentation</vt:lpstr>
      <vt:lpstr>Goals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 to Transformer</vt:lpstr>
      <vt:lpstr>Introduction to Transformers</vt:lpstr>
      <vt:lpstr>Introduction to Transformer</vt:lpstr>
      <vt:lpstr>Introduction to Transformer</vt:lpstr>
      <vt:lpstr>Introduction to Transformer</vt:lpstr>
      <vt:lpstr>Introduction to Transformer</vt:lpstr>
      <vt:lpstr>Transformer Model Architecture</vt:lpstr>
      <vt:lpstr>Attention Mechanism</vt:lpstr>
      <vt:lpstr>Transformer Model Architecture</vt:lpstr>
      <vt:lpstr>Transformer Model Architecture</vt:lpstr>
      <vt:lpstr>Encoder</vt:lpstr>
      <vt:lpstr>Transformer Model Architecture</vt:lpstr>
      <vt:lpstr>Transformer Model Architecture</vt:lpstr>
      <vt:lpstr>Transformer Model Architecture</vt:lpstr>
      <vt:lpstr>Transformer Model Architecture</vt:lpstr>
      <vt:lpstr>Transformer Model Architecture</vt:lpstr>
      <vt:lpstr>Transformer Model Architecture</vt:lpstr>
      <vt:lpstr>Transformer Model Architecture</vt:lpstr>
      <vt:lpstr>Transformer Model Architecture</vt:lpstr>
      <vt:lpstr>Positional Embedding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Noshina Tariq</cp:lastModifiedBy>
  <cp:revision>2099</cp:revision>
  <dcterms:created xsi:type="dcterms:W3CDTF">2006-08-16T00:00:00Z</dcterms:created>
  <dcterms:modified xsi:type="dcterms:W3CDTF">2025-11-13T13:42:22Z</dcterms:modified>
</cp:coreProperties>
</file>